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11" r:id="rId4"/>
    <p:sldId id="273" r:id="rId5"/>
    <p:sldId id="277" r:id="rId6"/>
    <p:sldId id="304" r:id="rId7"/>
    <p:sldId id="283" r:id="rId8"/>
    <p:sldId id="305" r:id="rId9"/>
    <p:sldId id="280" r:id="rId10"/>
    <p:sldId id="260" r:id="rId11"/>
    <p:sldId id="281" r:id="rId12"/>
    <p:sldId id="310" r:id="rId13"/>
    <p:sldId id="303" r:id="rId14"/>
    <p:sldId id="275" r:id="rId15"/>
    <p:sldId id="312" r:id="rId16"/>
    <p:sldId id="313" r:id="rId17"/>
    <p:sldId id="314" r:id="rId18"/>
    <p:sldId id="315" r:id="rId19"/>
    <p:sldId id="285" r:id="rId20"/>
    <p:sldId id="293" r:id="rId21"/>
    <p:sldId id="291" r:id="rId22"/>
    <p:sldId id="286" r:id="rId23"/>
    <p:sldId id="284" r:id="rId24"/>
    <p:sldId id="287" r:id="rId25"/>
    <p:sldId id="288" r:id="rId26"/>
    <p:sldId id="292" r:id="rId27"/>
    <p:sldId id="290" r:id="rId28"/>
    <p:sldId id="289" r:id="rId29"/>
    <p:sldId id="294" r:id="rId30"/>
    <p:sldId id="308" r:id="rId31"/>
    <p:sldId id="306" r:id="rId32"/>
    <p:sldId id="307" r:id="rId33"/>
    <p:sldId id="295" r:id="rId34"/>
    <p:sldId id="282" r:id="rId35"/>
    <p:sldId id="269" r:id="rId36"/>
    <p:sldId id="271" r:id="rId37"/>
    <p:sldId id="265" r:id="rId38"/>
    <p:sldId id="270" r:id="rId39"/>
    <p:sldId id="267" r:id="rId40"/>
    <p:sldId id="268" r:id="rId41"/>
    <p:sldId id="266" r:id="rId42"/>
    <p:sldId id="309" r:id="rId43"/>
    <p:sldId id="316" r:id="rId44"/>
    <p:sldId id="259" r:id="rId45"/>
  </p:sldIdLst>
  <p:sldSz cx="9144000" cy="6858000" type="screen4x3"/>
  <p:notesSz cx="6858000" cy="9144000"/>
  <p:custDataLst>
    <p:tags r:id="rId4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1"/>
    <a:srgbClr val="212120"/>
    <a:srgbClr val="3E3640"/>
    <a:srgbClr val="3C2717"/>
    <a:srgbClr val="AD9F80"/>
    <a:srgbClr val="57B4A0"/>
    <a:srgbClr val="0F0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4660"/>
  </p:normalViewPr>
  <p:slideViewPr>
    <p:cSldViewPr snapToGrid="0" snapToObjects="1">
      <p:cViewPr varScale="1">
        <p:scale>
          <a:sx n="118" d="100"/>
          <a:sy n="118" d="100"/>
        </p:scale>
        <p:origin x="115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lide-titl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654523"/>
          </a:xfrm>
          <a:prstGeom prst="rect">
            <a:avLst/>
          </a:prstGeom>
        </p:spPr>
        <p:txBody>
          <a:bodyPr vert="horz"/>
          <a:lstStyle>
            <a:lvl1pPr algn="l">
              <a:defRPr sz="4000" b="1" i="0" baseline="0">
                <a:solidFill>
                  <a:schemeClr val="tx1"/>
                </a:solidFill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57200" y="2128105"/>
            <a:ext cx="8229600" cy="107676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800" b="0" i="1" baseline="0">
                <a:solidFill>
                  <a:srgbClr val="3C2717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373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8701"/>
            <a:ext cx="8229600" cy="686960"/>
          </a:xfrm>
          <a:prstGeom prst="rect">
            <a:avLst/>
          </a:prstGeom>
        </p:spPr>
        <p:txBody>
          <a:bodyPr/>
          <a:lstStyle>
            <a:lvl1pPr algn="l">
              <a:tabLst>
                <a:tab pos="401638" algn="l"/>
              </a:tabLst>
              <a:defRPr sz="3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7359"/>
            <a:ext cx="8229600" cy="4328803"/>
          </a:xfrm>
          <a:prstGeom prst="rect">
            <a:avLst/>
          </a:prstGeom>
        </p:spPr>
        <p:txBody>
          <a:bodyPr/>
          <a:lstStyle>
            <a:lvl1pPr>
              <a:buClr>
                <a:srgbClr val="57B4A0"/>
              </a:buClr>
              <a:defRPr sz="2800">
                <a:solidFill>
                  <a:srgbClr val="3C2717"/>
                </a:solidFill>
                <a:latin typeface="Arial"/>
              </a:defRPr>
            </a:lvl1pPr>
            <a:lvl2pPr marL="742950" indent="-285750">
              <a:buClr>
                <a:srgbClr val="AD9F80"/>
              </a:buClr>
              <a:buFont typeface="Wingdings" charset="2"/>
              <a:buChar char="§"/>
              <a:defRPr sz="2400" baseline="0">
                <a:solidFill>
                  <a:srgbClr val="3C2717"/>
                </a:solidFill>
                <a:latin typeface="Arial"/>
              </a:defRPr>
            </a:lvl2pPr>
            <a:lvl3pPr>
              <a:buClr>
                <a:srgbClr val="57B4A0"/>
              </a:buClr>
              <a:defRPr sz="2100" baseline="0">
                <a:solidFill>
                  <a:srgbClr val="3C2717"/>
                </a:solidFill>
                <a:latin typeface="Arial"/>
              </a:defRPr>
            </a:lvl3pPr>
            <a:lvl4pPr marL="1600200" indent="-228600">
              <a:buClr>
                <a:srgbClr val="AD9F80"/>
              </a:buClr>
              <a:buFont typeface="Wingdings" charset="2"/>
              <a:buChar char="§"/>
              <a:defRPr sz="1800" baseline="0">
                <a:solidFill>
                  <a:srgbClr val="3C2717"/>
                </a:solidFill>
                <a:latin typeface="Arial"/>
              </a:defRPr>
            </a:lvl4pPr>
            <a:lvl5pPr marL="2057400" indent="-228600">
              <a:buClr>
                <a:srgbClr val="57B4A0"/>
              </a:buClr>
              <a:buFont typeface="Arial"/>
              <a:buChar char="•"/>
              <a:defRPr sz="1600" baseline="0">
                <a:solidFill>
                  <a:srgbClr val="3C2717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758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lide-intr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68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lide-master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16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index.html#library-index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tutorial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python.org/moin/IntegratedDevelopmentEnvironment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hnconnelly75" TargetMode="External"/><Relationship Id="rId2" Type="http://schemas.openxmlformats.org/officeDocument/2006/relationships/hyperlink" Target="mailto:john-connelly@northwestern.edu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hnconnelly75" TargetMode="External"/><Relationship Id="rId2" Type="http://schemas.openxmlformats.org/officeDocument/2006/relationships/hyperlink" Target="mailto:john-connelly@northwestern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channel/UCfzlCWGWYyIQ0aLC5w48gBQ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utomatetheboringstuff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continuum.io/download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hnconnelly75/apra_2016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09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via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python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Why </a:t>
            </a:r>
            <a:r>
              <a:rPr lang="en-US" dirty="0"/>
              <a:t>python</a:t>
            </a:r>
            <a:r>
              <a:rPr lang="en-US" dirty="0" smtClean="0"/>
              <a:t>?</a:t>
            </a:r>
          </a:p>
          <a:p>
            <a:r>
              <a:rPr lang="en-US" dirty="0" smtClean="0"/>
              <a:t>Python 2 vs. Python 3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825" y="1715661"/>
            <a:ext cx="2085975" cy="29462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336" y="4238306"/>
            <a:ext cx="4239354" cy="183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3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learn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  <a:p>
            <a:r>
              <a:rPr lang="en-US" dirty="0" smtClean="0"/>
              <a:t>Read books</a:t>
            </a:r>
          </a:p>
          <a:p>
            <a:r>
              <a:rPr lang="en-US" dirty="0" smtClean="0"/>
              <a:t>Watch YouTube videos</a:t>
            </a:r>
          </a:p>
          <a:p>
            <a:r>
              <a:rPr lang="en-US" dirty="0" smtClean="0"/>
              <a:t>Coursera</a:t>
            </a:r>
          </a:p>
          <a:p>
            <a:r>
              <a:rPr lang="en-US" dirty="0" err="1" smtClean="0"/>
              <a:t>Udacity</a:t>
            </a:r>
            <a:endParaRPr lang="en-US" dirty="0" smtClean="0"/>
          </a:p>
          <a:p>
            <a:r>
              <a:rPr lang="en-US" dirty="0" err="1" smtClean="0"/>
              <a:t>Udemy</a:t>
            </a:r>
            <a:endParaRPr lang="en-US" dirty="0" smtClean="0"/>
          </a:p>
          <a:p>
            <a:r>
              <a:rPr lang="en-US" dirty="0" smtClean="0"/>
              <a:t>Online Tutorials &amp; Blogs</a:t>
            </a:r>
          </a:p>
          <a:p>
            <a:r>
              <a:rPr lang="en-US" dirty="0" smtClean="0"/>
              <a:t>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712" y="2362200"/>
            <a:ext cx="4330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 ask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Knowing what question to ask is half the battle</a:t>
            </a:r>
          </a:p>
          <a:p>
            <a:r>
              <a:rPr lang="en-US" dirty="0" err="1" smtClean="0"/>
              <a:t>StackOverflow</a:t>
            </a:r>
            <a:endParaRPr lang="en-US" dirty="0" smtClean="0"/>
          </a:p>
          <a:p>
            <a:r>
              <a:rPr lang="en-US" dirty="0" smtClean="0"/>
              <a:t>Google</a:t>
            </a:r>
          </a:p>
          <a:p>
            <a:r>
              <a:rPr lang="en-US" dirty="0" smtClean="0"/>
              <a:t>Forums</a:t>
            </a:r>
          </a:p>
          <a:p>
            <a:r>
              <a:rPr lang="en-US" dirty="0" smtClean="0"/>
              <a:t>Other people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99735"/>
            <a:ext cx="3709219" cy="309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8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Incredibly efficient &amp; clean</a:t>
            </a:r>
          </a:p>
          <a:p>
            <a:r>
              <a:rPr lang="en-US" dirty="0" smtClean="0"/>
              <a:t>Great multi-purpose tool</a:t>
            </a:r>
          </a:p>
          <a:p>
            <a:r>
              <a:rPr lang="en-US" dirty="0" smtClean="0"/>
              <a:t>Automate</a:t>
            </a:r>
          </a:p>
          <a:p>
            <a:r>
              <a:rPr lang="en-US" dirty="0" smtClean="0"/>
              <a:t>Build simple or complex tools easily</a:t>
            </a:r>
          </a:p>
          <a:p>
            <a:r>
              <a:rPr lang="en-US" dirty="0" smtClean="0"/>
              <a:t>It’s free!</a:t>
            </a:r>
          </a:p>
          <a:p>
            <a:r>
              <a:rPr lang="en-US" dirty="0" smtClean="0"/>
              <a:t>Limited by your imagination </a:t>
            </a:r>
          </a:p>
          <a:p>
            <a:pPr lvl="1"/>
            <a:r>
              <a:rPr lang="en-US" dirty="0" smtClean="0"/>
              <a:t>And maybe computer resources</a:t>
            </a:r>
          </a:p>
          <a:p>
            <a:r>
              <a:rPr lang="en-US" dirty="0" smtClean="0"/>
              <a:t>Amazing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2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vs.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smtClean="0"/>
              <a:t>is a general-purpose language</a:t>
            </a:r>
          </a:p>
          <a:p>
            <a:pPr lvl="1"/>
            <a:r>
              <a:rPr lang="en-US" dirty="0" smtClean="0"/>
              <a:t>For example, you can do data </a:t>
            </a:r>
            <a:r>
              <a:rPr lang="en-US" dirty="0"/>
              <a:t>munging, data engineering, data wrangling, website scraping, web app building, and more. </a:t>
            </a:r>
            <a:endParaRPr lang="en-US" dirty="0" smtClean="0"/>
          </a:p>
          <a:p>
            <a:r>
              <a:rPr lang="en-US" dirty="0"/>
              <a:t>R </a:t>
            </a:r>
            <a:r>
              <a:rPr lang="en-US" dirty="0" smtClean="0"/>
              <a:t>was specifically built for one purpose:</a:t>
            </a:r>
          </a:p>
          <a:p>
            <a:pPr lvl="1"/>
            <a:r>
              <a:rPr lang="en-US" dirty="0" smtClean="0"/>
              <a:t>statistics &amp; data analysis</a:t>
            </a:r>
          </a:p>
          <a:p>
            <a:r>
              <a:rPr lang="en-US" dirty="0" smtClean="0"/>
              <a:t>Ultimately, it comes down to personal preference. They are both tools in your toolbox.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6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you care?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Efficiency</a:t>
            </a:r>
          </a:p>
          <a:p>
            <a:pPr lvl="1"/>
            <a:r>
              <a:rPr lang="en-US" dirty="0" smtClean="0"/>
              <a:t>Spend less time with processes that can be automated and more time on projects that matter</a:t>
            </a:r>
          </a:p>
          <a:p>
            <a:r>
              <a:rPr lang="en-US" dirty="0" smtClean="0"/>
              <a:t>Research more effectively with less</a:t>
            </a:r>
          </a:p>
          <a:p>
            <a:r>
              <a:rPr lang="en-US" dirty="0" smtClean="0"/>
              <a:t>It’s free (and relative low barrier of entry)</a:t>
            </a:r>
          </a:p>
          <a:p>
            <a:r>
              <a:rPr lang="en-US" dirty="0" smtClean="0"/>
              <a:t>Bring context to your internal data!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27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and Prospect 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3396"/>
            <a:ext cx="8229600" cy="4658859"/>
          </a:xfrm>
        </p:spPr>
        <p:txBody>
          <a:bodyPr/>
          <a:lstStyle/>
          <a:p>
            <a:r>
              <a:rPr lang="en-US" dirty="0" smtClean="0"/>
              <a:t>Research duct tape</a:t>
            </a:r>
          </a:p>
          <a:p>
            <a:pPr lvl="1"/>
            <a:r>
              <a:rPr lang="en-US" dirty="0" smtClean="0"/>
              <a:t>Data source aggregation</a:t>
            </a:r>
          </a:p>
          <a:p>
            <a:pPr lvl="1"/>
            <a:r>
              <a:rPr lang="en-US" dirty="0" smtClean="0"/>
              <a:t>Underlying infrastructure management</a:t>
            </a:r>
          </a:p>
          <a:p>
            <a:pPr lvl="1"/>
            <a:r>
              <a:rPr lang="en-US" dirty="0" smtClean="0"/>
              <a:t>Ad hoc projects</a:t>
            </a:r>
          </a:p>
          <a:p>
            <a:r>
              <a:rPr lang="en-US" dirty="0" smtClean="0"/>
              <a:t>Web scraping</a:t>
            </a:r>
          </a:p>
          <a:p>
            <a:r>
              <a:rPr lang="en-US" dirty="0" smtClean="0"/>
              <a:t>Getting more out of your data</a:t>
            </a:r>
          </a:p>
          <a:p>
            <a:pPr lvl="1"/>
            <a:r>
              <a:rPr lang="en-US" dirty="0" smtClean="0"/>
              <a:t>Text analysis</a:t>
            </a:r>
          </a:p>
          <a:p>
            <a:r>
              <a:rPr lang="en-US" dirty="0" smtClean="0"/>
              <a:t>Ad hoc sensors</a:t>
            </a:r>
          </a:p>
          <a:p>
            <a:pPr lvl="1"/>
            <a:r>
              <a:rPr lang="en-US" dirty="0" smtClean="0"/>
              <a:t>Monitoring news and other sources</a:t>
            </a:r>
          </a:p>
          <a:p>
            <a:pPr lvl="1"/>
            <a:r>
              <a:rPr lang="en-US" dirty="0" smtClean="0"/>
              <a:t>Tracking events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739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and Prospect 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3396"/>
            <a:ext cx="8229600" cy="4658859"/>
          </a:xfrm>
        </p:spPr>
        <p:txBody>
          <a:bodyPr/>
          <a:lstStyle/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Project skeletons</a:t>
            </a:r>
          </a:p>
          <a:p>
            <a:pPr lvl="1"/>
            <a:r>
              <a:rPr lang="en-US" dirty="0" smtClean="0"/>
              <a:t>Scraping Hospital and law office websites</a:t>
            </a:r>
          </a:p>
          <a:p>
            <a:pPr lvl="1"/>
            <a:r>
              <a:rPr lang="en-US" dirty="0" smtClean="0"/>
              <a:t>Project and to do list Website!</a:t>
            </a:r>
          </a:p>
          <a:p>
            <a:pPr lvl="1"/>
            <a:r>
              <a:rPr lang="en-US" dirty="0" smtClean="0"/>
              <a:t>Automate web searches through Google</a:t>
            </a:r>
          </a:p>
          <a:p>
            <a:pPr lvl="1"/>
            <a:r>
              <a:rPr lang="en-US" dirty="0" smtClean="0"/>
              <a:t>Access vendor APIs (if they exist)</a:t>
            </a:r>
          </a:p>
          <a:p>
            <a:pPr lvl="1"/>
            <a:r>
              <a:rPr lang="en-US" dirty="0" smtClean="0"/>
              <a:t>Parse event attendance and rich lists</a:t>
            </a:r>
          </a:p>
          <a:p>
            <a:pPr lvl="1"/>
            <a:r>
              <a:rPr lang="en-US" dirty="0" smtClean="0"/>
              <a:t>Free data visualization</a:t>
            </a:r>
          </a:p>
          <a:p>
            <a:pPr lvl="1"/>
            <a:r>
              <a:rPr lang="en-US" dirty="0" smtClean="0"/>
              <a:t>Mapping prospects</a:t>
            </a:r>
          </a:p>
          <a:p>
            <a:pPr lvl="1"/>
            <a:r>
              <a:rPr lang="en-US" dirty="0" smtClean="0"/>
              <a:t>Analytics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6116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and Prospect 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3396"/>
            <a:ext cx="8229600" cy="4658859"/>
          </a:xfrm>
        </p:spPr>
        <p:txBody>
          <a:bodyPr/>
          <a:lstStyle/>
          <a:p>
            <a:r>
              <a:rPr lang="en-US" dirty="0" smtClean="0"/>
              <a:t>Even more examples</a:t>
            </a:r>
          </a:p>
          <a:p>
            <a:pPr lvl="1"/>
            <a:r>
              <a:rPr lang="en-US" dirty="0"/>
              <a:t>Collect and analyze team metrics</a:t>
            </a:r>
          </a:p>
          <a:p>
            <a:pPr lvl="1"/>
            <a:r>
              <a:rPr lang="en-US" dirty="0" smtClean="0"/>
              <a:t>Automate capacity calculations</a:t>
            </a:r>
          </a:p>
          <a:p>
            <a:pPr lvl="1"/>
            <a:r>
              <a:rPr lang="en-US" dirty="0" smtClean="0"/>
              <a:t>Efficiently manage research data and implement consistent analysis</a:t>
            </a:r>
          </a:p>
          <a:p>
            <a:pPr lvl="2"/>
            <a:r>
              <a:rPr lang="en-US" dirty="0" smtClean="0"/>
              <a:t>Store and analyze all data related to real estate, compensation, stock, company </a:t>
            </a:r>
            <a:r>
              <a:rPr lang="en-US" dirty="0" err="1" smtClean="0"/>
              <a:t>comparables</a:t>
            </a:r>
            <a:r>
              <a:rPr lang="en-US" dirty="0" smtClean="0"/>
              <a:t>, foundation, collections, etc. </a:t>
            </a:r>
          </a:p>
          <a:p>
            <a:pPr lvl="1"/>
            <a:r>
              <a:rPr lang="en-US" dirty="0" smtClean="0"/>
              <a:t>Automate profile generation</a:t>
            </a:r>
          </a:p>
          <a:p>
            <a:pPr lvl="1"/>
            <a:r>
              <a:rPr lang="en-US" dirty="0" smtClean="0"/>
              <a:t>Track public companies</a:t>
            </a:r>
          </a:p>
          <a:p>
            <a:pPr lvl="1"/>
            <a:r>
              <a:rPr lang="en-US" dirty="0" smtClean="0"/>
              <a:t>Track web pages and any changes 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7936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r>
              <a:rPr lang="en-US" dirty="0" smtClean="0"/>
              <a:t>Dependencies, Libraries, Modules, Packages, Oh my</a:t>
            </a:r>
          </a:p>
          <a:p>
            <a:pPr lvl="1"/>
            <a:r>
              <a:rPr lang="en-US" dirty="0" smtClean="0"/>
              <a:t>(They’re basically the same thing)</a:t>
            </a:r>
          </a:p>
          <a:p>
            <a:r>
              <a:rPr lang="en-US" dirty="0" smtClean="0"/>
              <a:t>I use Library</a:t>
            </a:r>
          </a:p>
          <a:p>
            <a:r>
              <a:rPr lang="en-US" dirty="0" smtClean="0"/>
              <a:t>No re-inventing the wheel</a:t>
            </a:r>
          </a:p>
          <a:p>
            <a:r>
              <a:rPr lang="en-US" dirty="0" smtClean="0"/>
              <a:t>Ability to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import</a:t>
            </a:r>
            <a:r>
              <a:rPr lang="en-US" b="1" dirty="0" smtClean="0"/>
              <a:t> </a:t>
            </a:r>
            <a:r>
              <a:rPr lang="en-US" dirty="0" smtClean="0"/>
              <a:t>other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88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204: prspct.py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Python Programming for Prospect Researchers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09600" y="5070597"/>
            <a:ext cx="8229600" cy="1076769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800" b="0" i="1" kern="1200" baseline="0">
                <a:solidFill>
                  <a:srgbClr val="3C2717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John Connelly, Northwestern University</a:t>
            </a:r>
          </a:p>
        </p:txBody>
      </p:sp>
    </p:spTree>
    <p:extLst>
      <p:ext uri="{BB962C8B-B14F-4D97-AF65-F5344CB8AC3E}">
        <p14:creationId xmlns:p14="http://schemas.microsoft.com/office/powerpoint/2010/main" val="411822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r>
              <a:rPr lang="en-US" dirty="0" smtClean="0"/>
              <a:t>Python Standard Library</a:t>
            </a:r>
          </a:p>
          <a:p>
            <a:pPr lvl="1"/>
            <a:r>
              <a:rPr lang="en-US" dirty="0" smtClean="0"/>
              <a:t>Very Extensive</a:t>
            </a:r>
          </a:p>
          <a:p>
            <a:pPr lvl="1"/>
            <a:r>
              <a:rPr lang="en-US" dirty="0" smtClean="0"/>
              <a:t>Native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docs.python.org/3/library/index.html#library-index</a:t>
            </a:r>
            <a:r>
              <a:rPr lang="en-US" dirty="0" smtClean="0"/>
              <a:t> </a:t>
            </a:r>
          </a:p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Party Libraries </a:t>
            </a:r>
          </a:p>
          <a:p>
            <a:pPr lvl="1"/>
            <a:r>
              <a:rPr lang="en-US" dirty="0"/>
              <a:t>https://pypi.python.org/pypi</a:t>
            </a:r>
          </a:p>
        </p:txBody>
      </p:sp>
    </p:spTree>
    <p:extLst>
      <p:ext uri="{BB962C8B-B14F-4D97-AF65-F5344CB8AC3E}">
        <p14:creationId xmlns:p14="http://schemas.microsoft.com/office/powerpoint/2010/main" val="241336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smtClean="0"/>
              <a:t>standard library is </a:t>
            </a:r>
            <a:r>
              <a:rPr lang="en-US" dirty="0"/>
              <a:t>very well </a:t>
            </a:r>
            <a:r>
              <a:rPr lang="en-US" dirty="0" smtClean="0"/>
              <a:t>documented</a:t>
            </a:r>
          </a:p>
          <a:p>
            <a:r>
              <a:rPr lang="en-US" dirty="0">
                <a:hlinkClick r:id="rId2"/>
              </a:rPr>
              <a:t>https://docs.python.org/3/tutorial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Remember to document your own code</a:t>
            </a:r>
          </a:p>
          <a:p>
            <a:r>
              <a:rPr lang="en-US" dirty="0" smtClean="0"/>
              <a:t>The better libraries are also well documented</a:t>
            </a:r>
          </a:p>
        </p:txBody>
      </p:sp>
    </p:spTree>
    <p:extLst>
      <p:ext uri="{BB962C8B-B14F-4D97-AF65-F5344CB8AC3E}">
        <p14:creationId xmlns:p14="http://schemas.microsoft.com/office/powerpoint/2010/main" val="194618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Easy install</a:t>
            </a:r>
          </a:p>
          <a:p>
            <a:r>
              <a:rPr lang="en-US" dirty="0" smtClean="0"/>
              <a:t>Pip install </a:t>
            </a:r>
          </a:p>
          <a:p>
            <a:pPr lvl="1"/>
            <a:r>
              <a:rPr lang="en-US" dirty="0" smtClean="0"/>
              <a:t>Best to use</a:t>
            </a:r>
          </a:p>
          <a:p>
            <a:r>
              <a:rPr lang="en-US" dirty="0" err="1" smtClean="0"/>
              <a:t>Conda</a:t>
            </a:r>
            <a:r>
              <a:rPr lang="en-US" dirty="0" smtClean="0"/>
              <a:t> install</a:t>
            </a:r>
          </a:p>
          <a:p>
            <a:pPr lvl="1"/>
            <a:r>
              <a:rPr lang="en-US" dirty="0" smtClean="0"/>
              <a:t>Comes with Anaconda</a:t>
            </a:r>
          </a:p>
          <a:p>
            <a:r>
              <a:rPr lang="en-US" dirty="0" err="1" smtClean="0"/>
              <a:t>Git</a:t>
            </a:r>
            <a:endParaRPr lang="en-US" dirty="0"/>
          </a:p>
          <a:p>
            <a:pPr lvl="1"/>
            <a:r>
              <a:rPr lang="en-US" dirty="0" smtClean="0"/>
              <a:t>Version control</a:t>
            </a:r>
            <a:endParaRPr lang="en-US" dirty="0"/>
          </a:p>
          <a:p>
            <a:r>
              <a:rPr lang="en-US" dirty="0" err="1" smtClean="0"/>
              <a:t>Setuptools</a:t>
            </a:r>
            <a:endParaRPr lang="en-US" dirty="0" smtClean="0"/>
          </a:p>
          <a:p>
            <a:pPr lvl="1"/>
            <a:r>
              <a:rPr lang="en-US" dirty="0" smtClean="0"/>
              <a:t>Making your own libraries!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Root</a:t>
            </a:r>
          </a:p>
          <a:p>
            <a:r>
              <a:rPr lang="en-US" dirty="0" err="1" smtClean="0"/>
              <a:t>Conda</a:t>
            </a:r>
            <a:endParaRPr lang="en-US" dirty="0" smtClean="0"/>
          </a:p>
          <a:p>
            <a:r>
              <a:rPr lang="en-US" dirty="0" err="1" smtClean="0"/>
              <a:t>VirtualEnv</a:t>
            </a:r>
            <a:endParaRPr lang="en-US" dirty="0" smtClean="0"/>
          </a:p>
          <a:p>
            <a:r>
              <a:rPr lang="en-US" dirty="0" smtClean="0"/>
              <a:t>**This is something to look into**</a:t>
            </a:r>
          </a:p>
          <a:p>
            <a:r>
              <a:rPr lang="en-US" dirty="0" smtClean="0"/>
              <a:t>Benefit: manage dependencies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2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You’ll need to research this further</a:t>
            </a:r>
          </a:p>
          <a:p>
            <a:r>
              <a:rPr lang="en-US" dirty="0"/>
              <a:t>Basically, </a:t>
            </a:r>
            <a:r>
              <a:rPr lang="en-US" dirty="0" smtClean="0"/>
              <a:t>the </a:t>
            </a:r>
            <a:r>
              <a:rPr lang="en-US" dirty="0"/>
              <a:t>PATH environment variable is a list of folders, separated by semicolons, in which </a:t>
            </a:r>
            <a:r>
              <a:rPr lang="en-US" dirty="0" smtClean="0"/>
              <a:t>Windows (or whichever OS you use) </a:t>
            </a:r>
            <a:r>
              <a:rPr lang="en-US" dirty="0"/>
              <a:t>will look for a program whenever you try to execute one by typing its name at a Command Prompt.</a:t>
            </a:r>
          </a:p>
        </p:txBody>
      </p:sp>
    </p:spTree>
    <p:extLst>
      <p:ext uri="{BB962C8B-B14F-4D97-AF65-F5344CB8AC3E}">
        <p14:creationId xmlns:p14="http://schemas.microsoft.com/office/powerpoint/2010/main" val="233643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Command Line (Terminal or PowerShell)</a:t>
            </a:r>
          </a:p>
          <a:p>
            <a:pPr lvl="1"/>
            <a:r>
              <a:rPr lang="en-US" dirty="0" smtClean="0"/>
              <a:t>Python</a:t>
            </a:r>
          </a:p>
          <a:p>
            <a:pPr lvl="1"/>
            <a:r>
              <a:rPr lang="en-US" dirty="0" err="1" smtClean="0"/>
              <a:t>iPython</a:t>
            </a:r>
            <a:endParaRPr lang="en-US" dirty="0" smtClean="0"/>
          </a:p>
          <a:p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</a:p>
          <a:p>
            <a:pPr lvl="1"/>
            <a:r>
              <a:rPr lang="en-US" dirty="0" smtClean="0"/>
              <a:t>We’ll be using </a:t>
            </a:r>
            <a:r>
              <a:rPr lang="en-US" dirty="0" err="1" smtClean="0"/>
              <a:t>Jupyter</a:t>
            </a:r>
            <a:r>
              <a:rPr lang="en-US" dirty="0" smtClean="0"/>
              <a:t> Notebooks primarily</a:t>
            </a:r>
          </a:p>
          <a:p>
            <a:r>
              <a:rPr lang="en-US" dirty="0" smtClean="0"/>
              <a:t>IDE</a:t>
            </a:r>
          </a:p>
          <a:p>
            <a:pPr lvl="1"/>
            <a:r>
              <a:rPr lang="en-US" dirty="0" smtClean="0"/>
              <a:t>Usually combines the above into a single program</a:t>
            </a:r>
          </a:p>
        </p:txBody>
      </p:sp>
    </p:spTree>
    <p:extLst>
      <p:ext uri="{BB962C8B-B14F-4D97-AF65-F5344CB8AC3E}">
        <p14:creationId xmlns:p14="http://schemas.microsoft.com/office/powerpoint/2010/main" val="251139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 ==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dirty="0" smtClean="0"/>
              <a:t>ntegrated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D</a:t>
            </a:r>
            <a:r>
              <a:rPr lang="en-US" dirty="0" smtClean="0"/>
              <a:t>evelopment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</a:t>
            </a:r>
            <a:r>
              <a:rPr lang="en-US" dirty="0" smtClean="0"/>
              <a:t>nvironment</a:t>
            </a:r>
          </a:p>
          <a:p>
            <a:r>
              <a:rPr lang="en-US" dirty="0" smtClean="0"/>
              <a:t>I use </a:t>
            </a:r>
            <a:r>
              <a:rPr lang="en-US" dirty="0" err="1" smtClean="0"/>
              <a:t>PyCharm</a:t>
            </a:r>
            <a:endParaRPr lang="en-US" dirty="0" smtClean="0"/>
          </a:p>
          <a:p>
            <a:r>
              <a:rPr lang="en-US" dirty="0" smtClean="0"/>
              <a:t>Tons out there, so experiment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wiki.python.org/moin/IntegratedDevelopmentEnvironments</a:t>
            </a:r>
            <a:endParaRPr lang="en-US" dirty="0" smtClean="0"/>
          </a:p>
          <a:p>
            <a:r>
              <a:rPr lang="en-US" dirty="0" smtClean="0"/>
              <a:t>Good for things like code completion, inspection, and organization of files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9460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Terminal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Traversing filesystem via command line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cd </a:t>
            </a:r>
          </a:p>
          <a:p>
            <a:r>
              <a:rPr lang="en-US" dirty="0" smtClean="0"/>
              <a:t>Making new folders (also called directories)</a:t>
            </a:r>
          </a:p>
          <a:p>
            <a:pPr lvl="1"/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mkdir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Listing all files and folders in a directory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ls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309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.</a:t>
            </a:r>
            <a:r>
              <a:rPr lang="en-US" sz="2400" dirty="0" err="1" smtClean="0"/>
              <a:t>py</a:t>
            </a:r>
            <a:endParaRPr lang="en-US" sz="2400" dirty="0" smtClean="0"/>
          </a:p>
          <a:p>
            <a:r>
              <a:rPr lang="en-US" sz="2400" dirty="0"/>
              <a:t>Only use standard characters for file names: letters, numbers, dash (-) and underscore (_).</a:t>
            </a:r>
          </a:p>
          <a:p>
            <a:r>
              <a:rPr lang="en-US" sz="2400" dirty="0"/>
              <a:t>White space (" ") should not be used at all (use underscores instead).</a:t>
            </a:r>
          </a:p>
          <a:p>
            <a:r>
              <a:rPr lang="en-US" sz="2400" dirty="0"/>
              <a:t>Do not use anything other than a letter (particularly no numbers!) at the beginning of a file name.</a:t>
            </a:r>
          </a:p>
          <a:p>
            <a:r>
              <a:rPr lang="en-US" sz="2400" dirty="0"/>
              <a:t>Do not use "non-English" characters (such as å, ɓ, ç, ð, é, õ, ü) in your file names—or, even better, do not use them at all when programming.</a:t>
            </a:r>
          </a:p>
        </p:txBody>
      </p:sp>
    </p:spTree>
    <p:extLst>
      <p:ext uri="{BB962C8B-B14F-4D97-AF65-F5344CB8AC3E}">
        <p14:creationId xmlns:p14="http://schemas.microsoft.com/office/powerpoint/2010/main" val="115485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Datatypes</a:t>
            </a:r>
          </a:p>
          <a:p>
            <a:r>
              <a:rPr lang="en-US" sz="2400" dirty="0" smtClean="0"/>
              <a:t>Boolean Operations &amp; Comparators </a:t>
            </a:r>
            <a:endParaRPr lang="en-US" sz="2400" dirty="0"/>
          </a:p>
          <a:p>
            <a:r>
              <a:rPr lang="en-US" sz="2400" dirty="0" smtClean="0"/>
              <a:t>Control</a:t>
            </a:r>
            <a:endParaRPr lang="en-US" sz="2400" dirty="0"/>
          </a:p>
          <a:p>
            <a:r>
              <a:rPr lang="en-US" sz="2400" dirty="0" smtClean="0"/>
              <a:t>Loops</a:t>
            </a:r>
          </a:p>
          <a:p>
            <a:r>
              <a:rPr lang="en-US" sz="2400" dirty="0" smtClean="0"/>
              <a:t>Variables</a:t>
            </a:r>
            <a:endParaRPr lang="en-US" sz="2400" dirty="0"/>
          </a:p>
          <a:p>
            <a:r>
              <a:rPr lang="en-US" sz="2400" dirty="0" smtClean="0"/>
              <a:t>Functions </a:t>
            </a:r>
            <a:endParaRPr lang="en-US" sz="2400" dirty="0"/>
          </a:p>
          <a:p>
            <a:r>
              <a:rPr lang="en-US" sz="2400" dirty="0" smtClean="0"/>
              <a:t>Classes</a:t>
            </a:r>
          </a:p>
          <a:p>
            <a:r>
              <a:rPr lang="en-US" sz="2400" dirty="0" smtClean="0"/>
              <a:t>Object Oriented Programming</a:t>
            </a:r>
            <a:endParaRPr lang="en-US" sz="2400" dirty="0"/>
          </a:p>
          <a:p>
            <a:r>
              <a:rPr lang="en-US" sz="2400" dirty="0" smtClean="0"/>
              <a:t>Exceptions</a:t>
            </a:r>
            <a:endParaRPr lang="en-US" sz="2400" dirty="0"/>
          </a:p>
          <a:p>
            <a:r>
              <a:rPr lang="en-US" sz="2400" dirty="0" smtClean="0"/>
              <a:t>Tests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97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John Connelly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97359"/>
            <a:ext cx="8105776" cy="4328803"/>
          </a:xfrm>
        </p:spPr>
        <p:txBody>
          <a:bodyPr/>
          <a:lstStyle/>
          <a:p>
            <a:r>
              <a:rPr lang="en-US" dirty="0" smtClean="0"/>
              <a:t>Associate Director, Northwestern University</a:t>
            </a:r>
          </a:p>
          <a:p>
            <a:r>
              <a:rPr lang="en-US" dirty="0" smtClean="0"/>
              <a:t>BS, RIT – Rochester, NY</a:t>
            </a:r>
            <a:endParaRPr lang="en-US" dirty="0"/>
          </a:p>
          <a:p>
            <a:r>
              <a:rPr lang="en-US" dirty="0" smtClean="0"/>
              <a:t>Working toward MS in Information Systems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5" r="56695" b="49323"/>
          <a:stretch/>
        </p:blipFill>
        <p:spPr>
          <a:xfrm>
            <a:off x="3524249" y="3961760"/>
            <a:ext cx="1971675" cy="213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8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&amp;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Global vs. Local</a:t>
            </a:r>
          </a:p>
          <a:p>
            <a:r>
              <a:rPr lang="en-US" sz="2400" dirty="0" smtClean="0"/>
              <a:t>Local </a:t>
            </a:r>
            <a:r>
              <a:rPr lang="en-US" sz="2400" dirty="0"/>
              <a:t>variables can be accessed only inside the </a:t>
            </a:r>
            <a:r>
              <a:rPr lang="en-US" sz="2400" dirty="0" smtClean="0"/>
              <a:t>function or code block in </a:t>
            </a:r>
            <a:r>
              <a:rPr lang="en-US" sz="2400" dirty="0"/>
              <a:t>which they are declared</a:t>
            </a:r>
          </a:p>
          <a:p>
            <a:r>
              <a:rPr lang="en-US" sz="2400" dirty="0" smtClean="0"/>
              <a:t>Global </a:t>
            </a:r>
            <a:r>
              <a:rPr lang="en-US" sz="2400" dirty="0"/>
              <a:t>variables can be accessed throughout the program body by all </a:t>
            </a:r>
            <a:r>
              <a:rPr lang="en-US" sz="2400" dirty="0" smtClean="0"/>
              <a:t>functions</a:t>
            </a:r>
          </a:p>
          <a:p>
            <a:r>
              <a:rPr lang="en-US" sz="2400" dirty="0" smtClean="0"/>
              <a:t>Globally scoped variables are, by convention (not requirement), UPPERCASE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591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Mini-program within a program</a:t>
            </a:r>
          </a:p>
          <a:p>
            <a:r>
              <a:rPr lang="en-US" sz="2400" dirty="0" smtClean="0"/>
              <a:t>Blocks of code that can be reused</a:t>
            </a:r>
          </a:p>
          <a:p>
            <a:r>
              <a:rPr lang="en-US" sz="2400" dirty="0" smtClean="0"/>
              <a:t>Parameters are passed in as input</a:t>
            </a:r>
          </a:p>
          <a:p>
            <a:r>
              <a:rPr lang="en-US" sz="2400" dirty="0" smtClean="0"/>
              <a:t>Parameters can have a default value</a:t>
            </a:r>
          </a:p>
          <a:p>
            <a:r>
              <a:rPr lang="en-US" sz="2400" dirty="0" smtClean="0"/>
              <a:t>Begins with keyword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def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/>
              <a:t>followed by the name of function</a:t>
            </a:r>
            <a:endParaRPr lang="en-US" sz="2400" dirty="0"/>
          </a:p>
          <a:p>
            <a:r>
              <a:rPr lang="en-US" sz="2400" dirty="0" smtClean="0"/>
              <a:t>You call a function</a:t>
            </a:r>
          </a:p>
          <a:p>
            <a:r>
              <a:rPr lang="en-US" sz="2400" dirty="0" smtClean="0"/>
              <a:t>Methods are functions that belong to a class</a:t>
            </a:r>
          </a:p>
          <a:p>
            <a:r>
              <a:rPr lang="en-US" sz="2400" dirty="0" smtClean="0"/>
              <a:t>Lambdas are anonymous functions (advanced)</a:t>
            </a:r>
          </a:p>
        </p:txBody>
      </p:sp>
    </p:spTree>
    <p:extLst>
      <p:ext uri="{BB962C8B-B14F-4D97-AF65-F5344CB8AC3E}">
        <p14:creationId xmlns:p14="http://schemas.microsoft.com/office/powerpoint/2010/main" val="162320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Advanced python</a:t>
            </a:r>
          </a:p>
          <a:p>
            <a:r>
              <a:rPr lang="en-US" sz="2400" dirty="0" smtClean="0"/>
              <a:t>Won’t cover much of this, but important to know</a:t>
            </a:r>
          </a:p>
          <a:p>
            <a:r>
              <a:rPr lang="en-US" sz="2400" dirty="0" smtClean="0"/>
              <a:t>Classes define or prototype objects with a set of attributes and methods</a:t>
            </a:r>
          </a:p>
          <a:p>
            <a:r>
              <a:rPr lang="en-US" sz="2400" dirty="0" smtClean="0"/>
              <a:t>When a class is set to a variable, an object is instantiated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340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Data access (Files I/O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smtClean="0"/>
              <a:t>Databases</a:t>
            </a:r>
          </a:p>
          <a:p>
            <a:pPr lvl="1"/>
            <a:r>
              <a:rPr lang="en-US" sz="2000" dirty="0" smtClean="0"/>
              <a:t>Excel</a:t>
            </a:r>
          </a:p>
          <a:p>
            <a:pPr lvl="1"/>
            <a:r>
              <a:rPr lang="en-US" sz="2000" dirty="0" smtClean="0"/>
              <a:t>Notepad</a:t>
            </a:r>
          </a:p>
          <a:p>
            <a:pPr lvl="1"/>
            <a:r>
              <a:rPr lang="en-US" sz="2000" dirty="0" smtClean="0"/>
              <a:t>Web</a:t>
            </a:r>
          </a:p>
          <a:p>
            <a:r>
              <a:rPr lang="en-US" dirty="0" smtClean="0"/>
              <a:t>Ad hoc screenings</a:t>
            </a:r>
          </a:p>
          <a:p>
            <a:r>
              <a:rPr lang="en-US" dirty="0" smtClean="0"/>
              <a:t>News Scraping</a:t>
            </a:r>
          </a:p>
          <a:p>
            <a:r>
              <a:rPr lang="en-US" dirty="0" smtClean="0"/>
              <a:t>Building datasets (adding context to your DB)</a:t>
            </a:r>
          </a:p>
          <a:p>
            <a:r>
              <a:rPr lang="en-US" dirty="0" smtClean="0"/>
              <a:t>Web scraping</a:t>
            </a:r>
          </a:p>
          <a:p>
            <a:r>
              <a:rPr lang="en-US" dirty="0" smtClean="0"/>
              <a:t>Data management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14874" y="1797358"/>
            <a:ext cx="4314825" cy="432880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57B4A0"/>
              </a:buClr>
              <a:buFont typeface="Arial"/>
              <a:buChar char="•"/>
              <a:defRPr sz="2800" kern="1200">
                <a:solidFill>
                  <a:srgbClr val="3C2717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AD9F80"/>
              </a:buClr>
              <a:buFont typeface="Wingdings" charset="2"/>
              <a:buChar char="§"/>
              <a:defRPr sz="2400" kern="1200" baseline="0">
                <a:solidFill>
                  <a:srgbClr val="3C2717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57B4A0"/>
              </a:buClr>
              <a:buFont typeface="Arial"/>
              <a:buChar char="•"/>
              <a:defRPr sz="2100" kern="1200" baseline="0">
                <a:solidFill>
                  <a:srgbClr val="3C2717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AD9F80"/>
              </a:buClr>
              <a:buFont typeface="Wingdings" charset="2"/>
              <a:buChar char="§"/>
              <a:defRPr sz="1800" kern="1200" baseline="0">
                <a:solidFill>
                  <a:srgbClr val="3C2717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57B4A0"/>
              </a:buClr>
              <a:buFont typeface="Arial"/>
              <a:buChar char="•"/>
              <a:defRPr sz="1600" kern="1200" baseline="0">
                <a:solidFill>
                  <a:srgbClr val="3C2717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 Visualization</a:t>
            </a:r>
          </a:p>
          <a:p>
            <a:r>
              <a:rPr lang="en-US" dirty="0" smtClean="0"/>
              <a:t>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28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Web Scraper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Server (host computer)</a:t>
            </a:r>
          </a:p>
          <a:p>
            <a:r>
              <a:rPr lang="en-US" dirty="0" smtClean="0"/>
              <a:t>Client (your computer)</a:t>
            </a:r>
          </a:p>
          <a:p>
            <a:r>
              <a:rPr lang="en-US" dirty="0" smtClean="0"/>
              <a:t>Server-side code </a:t>
            </a:r>
          </a:p>
          <a:p>
            <a:pPr lvl="1"/>
            <a:r>
              <a:rPr lang="en-US" dirty="0" smtClean="0"/>
              <a:t>ajax, </a:t>
            </a:r>
            <a:r>
              <a:rPr lang="en-US" dirty="0" err="1" smtClean="0"/>
              <a:t>javascript</a:t>
            </a:r>
            <a:r>
              <a:rPr lang="en-US" dirty="0" smtClean="0"/>
              <a:t>, </a:t>
            </a:r>
            <a:r>
              <a:rPr lang="en-US" dirty="0" err="1" smtClean="0"/>
              <a:t>php</a:t>
            </a:r>
            <a:r>
              <a:rPr lang="en-US" dirty="0" smtClean="0"/>
              <a:t>, python, etc.</a:t>
            </a:r>
          </a:p>
          <a:p>
            <a:r>
              <a:rPr lang="en-US" dirty="0" smtClean="0"/>
              <a:t>HTML + CSS +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Browser</a:t>
            </a:r>
          </a:p>
          <a:p>
            <a:r>
              <a:rPr lang="en-US" dirty="0" smtClean="0"/>
              <a:t>Python Program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74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Data from the Web</a:t>
            </a:r>
            <a:endParaRPr lang="en-US" dirty="0"/>
          </a:p>
        </p:txBody>
      </p:sp>
      <p:sp>
        <p:nvSpPr>
          <p:cNvPr id="12" name="AutoShape 4" descr="https://cdn-images-1.medium.com/max/620/0*5Yco8CmA4zFxR6-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8" descr="https://www.pdx.edu/syndication/sites/www.pdx.edu.syndication/files/anatomy1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2858" t="7591" r="10206" b="34006"/>
          <a:stretch/>
        </p:blipFill>
        <p:spPr>
          <a:xfrm>
            <a:off x="4223217" y="2833529"/>
            <a:ext cx="4123766" cy="1246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7974" y="2025415"/>
            <a:ext cx="30000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Crawling vs. Scraping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Restful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SOAP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JSON and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Screen Scraping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Javascript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JSON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3" name="AutoShape 2" descr="https://addons.cdn.mozilla.net/user-media/previews/full/29/29967.png?modified=1331218902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7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Web Scraper </a:t>
            </a:r>
            <a:endParaRPr lang="en-US" dirty="0"/>
          </a:p>
        </p:txBody>
      </p:sp>
      <p:sp>
        <p:nvSpPr>
          <p:cNvPr id="12" name="AutoShape 4" descr="https://cdn-images-1.medium.com/max/620/0*5Yco8CmA4zFxR6-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6" descr="https://cdn-images-1.medium.com/max/620/0*5Yco8CmA4zFxR6-Y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8" descr="https://www.pdx.edu/syndication/sites/www.pdx.edu.syndication/files/anatomy1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953493" y="2221081"/>
            <a:ext cx="7237013" cy="3882424"/>
            <a:chOff x="800274" y="1971426"/>
            <a:chExt cx="7237013" cy="3882424"/>
          </a:xfrm>
        </p:grpSpPr>
        <p:pic>
          <p:nvPicPr>
            <p:cNvPr id="7" name="Picture 2" descr="http://www.nanoba.com/wp-content/uploads/2014/12/desktop-computer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8006" y="3429440"/>
              <a:ext cx="1099281" cy="732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://www.nanoba.com/wp-content/uploads/2014/12/desktop-computer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274" y="3429440"/>
              <a:ext cx="1099281" cy="732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862968" y="1971426"/>
              <a:ext cx="959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Request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38875" y="5484518"/>
              <a:ext cx="1180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Response</a:t>
              </a:r>
              <a:endParaRPr lang="en-US" dirty="0"/>
            </a:p>
          </p:txBody>
        </p:sp>
        <p:cxnSp>
          <p:nvCxnSpPr>
            <p:cNvPr id="24" name="Curved Connector 23"/>
            <p:cNvCxnSpPr>
              <a:stCxn id="11" idx="2"/>
            </p:cNvCxnSpPr>
            <p:nvPr/>
          </p:nvCxnSpPr>
          <p:spPr>
            <a:xfrm rot="16200000" flipH="1">
              <a:off x="1254464" y="4257744"/>
              <a:ext cx="905365" cy="714463"/>
            </a:xfrm>
            <a:prstGeom prst="curved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urved Connector 25"/>
            <p:cNvCxnSpPr>
              <a:endCxn id="7" idx="2"/>
            </p:cNvCxnSpPr>
            <p:nvPr/>
          </p:nvCxnSpPr>
          <p:spPr>
            <a:xfrm flipV="1">
              <a:off x="6793903" y="4162294"/>
              <a:ext cx="693744" cy="905365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/>
            <p:cNvCxnSpPr>
              <a:stCxn id="7" idx="0"/>
              <a:endCxn id="11" idx="0"/>
            </p:cNvCxnSpPr>
            <p:nvPr/>
          </p:nvCxnSpPr>
          <p:spPr>
            <a:xfrm rot="16200000" flipV="1">
              <a:off x="4418781" y="360574"/>
              <a:ext cx="12700" cy="6137732"/>
            </a:xfrm>
            <a:prstGeom prst="curvedConnector3">
              <a:avLst>
                <a:gd name="adj1" fmla="val 11423764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ounded Rectangle 2"/>
          <p:cNvSpPr/>
          <p:nvPr/>
        </p:nvSpPr>
        <p:spPr>
          <a:xfrm>
            <a:off x="2253194" y="4900455"/>
            <a:ext cx="4658331" cy="833718"/>
          </a:xfrm>
          <a:prstGeom prst="roundRect">
            <a:avLst/>
          </a:prstGeom>
          <a:solidFill>
            <a:srgbClr val="222221"/>
          </a:solidFill>
          <a:ln>
            <a:solidFill>
              <a:srgbClr val="21212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</a:rPr>
              <a:t>{JSON} \ &lt;XML&gt;</a:t>
            </a:r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56194" y="3685446"/>
            <a:ext cx="869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API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8800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Web Scraper </a:t>
            </a:r>
            <a:endParaRPr lang="en-US" dirty="0"/>
          </a:p>
        </p:txBody>
      </p:sp>
      <p:sp>
        <p:nvSpPr>
          <p:cNvPr id="12" name="AutoShape 4" descr="https://cdn-images-1.medium.com/max/620/0*5Yco8CmA4zFxR6-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6" descr="https://cdn-images-1.medium.com/max/620/0*5Yco8CmA4zFxR6-Y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8" descr="https://www.pdx.edu/syndication/sites/www.pdx.edu.syndication/files/anatomy1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953493" y="2221081"/>
            <a:ext cx="7237013" cy="3882424"/>
            <a:chOff x="800274" y="1971426"/>
            <a:chExt cx="7237013" cy="3882424"/>
          </a:xfrm>
        </p:grpSpPr>
        <p:pic>
          <p:nvPicPr>
            <p:cNvPr id="7" name="Picture 2" descr="http://www.nanoba.com/wp-content/uploads/2014/12/desktop-computer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8006" y="3429440"/>
              <a:ext cx="1099281" cy="732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://www.nanoba.com/wp-content/uploads/2014/12/desktop-computer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274" y="3429440"/>
              <a:ext cx="1099281" cy="732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862968" y="1971426"/>
              <a:ext cx="959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Request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38875" y="5484518"/>
              <a:ext cx="1180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Response</a:t>
              </a:r>
              <a:endParaRPr lang="en-US" dirty="0"/>
            </a:p>
          </p:txBody>
        </p:sp>
        <p:cxnSp>
          <p:nvCxnSpPr>
            <p:cNvPr id="24" name="Curved Connector 23"/>
            <p:cNvCxnSpPr>
              <a:stCxn id="11" idx="2"/>
            </p:cNvCxnSpPr>
            <p:nvPr/>
          </p:nvCxnSpPr>
          <p:spPr>
            <a:xfrm rot="16200000" flipH="1">
              <a:off x="1254464" y="4257744"/>
              <a:ext cx="905365" cy="714463"/>
            </a:xfrm>
            <a:prstGeom prst="curved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urved Connector 25"/>
            <p:cNvCxnSpPr>
              <a:endCxn id="7" idx="2"/>
            </p:cNvCxnSpPr>
            <p:nvPr/>
          </p:nvCxnSpPr>
          <p:spPr>
            <a:xfrm flipV="1">
              <a:off x="6793903" y="4162294"/>
              <a:ext cx="693744" cy="905365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/>
            <p:cNvCxnSpPr>
              <a:stCxn id="7" idx="0"/>
              <a:endCxn id="11" idx="0"/>
            </p:cNvCxnSpPr>
            <p:nvPr/>
          </p:nvCxnSpPr>
          <p:spPr>
            <a:xfrm rot="16200000" flipV="1">
              <a:off x="4418781" y="360574"/>
              <a:ext cx="12700" cy="6137732"/>
            </a:xfrm>
            <a:prstGeom prst="curvedConnector3">
              <a:avLst>
                <a:gd name="adj1" fmla="val 11423764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ounded Rectangle 31"/>
          <p:cNvSpPr/>
          <p:nvPr/>
        </p:nvSpPr>
        <p:spPr>
          <a:xfrm>
            <a:off x="2242834" y="4900455"/>
            <a:ext cx="4658331" cy="833718"/>
          </a:xfrm>
          <a:prstGeom prst="roundRect">
            <a:avLst/>
          </a:prstGeom>
          <a:solidFill>
            <a:srgbClr val="222221"/>
          </a:solidFill>
          <a:ln>
            <a:solidFill>
              <a:srgbClr val="21212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</a:rPr>
              <a:t>HTML / CSS / </a:t>
            </a:r>
            <a:r>
              <a:rPr lang="en-US" sz="3600" dirty="0" err="1" smtClean="0">
                <a:solidFill>
                  <a:schemeClr val="bg1">
                    <a:lumMod val="95000"/>
                  </a:schemeClr>
                </a:solidFill>
              </a:rPr>
              <a:t>Javascript</a:t>
            </a:r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07975" y="3445357"/>
            <a:ext cx="2528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Screen/Web Scraping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9248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Data from the Web</a:t>
            </a:r>
            <a:endParaRPr lang="en-US" dirty="0"/>
          </a:p>
        </p:txBody>
      </p:sp>
      <p:sp>
        <p:nvSpPr>
          <p:cNvPr id="12" name="AutoShape 4" descr="https://cdn-images-1.medium.com/max/620/0*5Yco8CmA4zFxR6-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8" descr="https://www.pdx.edu/syndication/sites/www.pdx.edu.syndication/files/anatomy1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7974" y="2025415"/>
            <a:ext cx="30000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Crawling vs. Scraping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Restful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SOAP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JSON and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Screen Scraping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Javascript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JSON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3" name="AutoShape 2" descr="https://addons.cdn.mozilla.net/user-media/previews/full/29/29967.png?modified=1331218902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030" y="3436142"/>
            <a:ext cx="2814848" cy="2695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878" y="3436142"/>
            <a:ext cx="3533775" cy="2695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603008" y="3087244"/>
            <a:ext cx="78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77318" y="3087244"/>
            <a:ext cx="78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30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1076" b="53365"/>
          <a:stretch/>
        </p:blipFill>
        <p:spPr>
          <a:xfrm>
            <a:off x="2821962" y="1509713"/>
            <a:ext cx="6169638" cy="4505204"/>
          </a:xfrm>
          <a:prstGeom prst="rect">
            <a:avLst/>
          </a:prstGeom>
        </p:spPr>
      </p:pic>
      <p:sp>
        <p:nvSpPr>
          <p:cNvPr id="12" name="AutoShape 4" descr="https://cdn-images-1.medium.com/max/620/0*5Yco8CmA4zFxR6-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6" descr="https://cdn-images-1.medium.com/max/620/0*5Yco8CmA4zFxR6-Y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8" descr="https://www.pdx.edu/syndication/sites/www.pdx.edu.syndication/files/anatomy1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27252" b="36914"/>
          <a:stretch/>
        </p:blipFill>
        <p:spPr>
          <a:xfrm>
            <a:off x="155575" y="1028647"/>
            <a:ext cx="4729525" cy="8337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2665" y="1659738"/>
            <a:ext cx="4018339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https://en.wikipedia.org/wiki/List_of_hedge_funds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575" y="2117540"/>
            <a:ext cx="21873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Tree-like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 tag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&lt;div&gt;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Close tag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&lt;/div&gt;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Tree traversal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xpath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CSS Selector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2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12" name="AutoShape 4" descr="https://cdn-images-1.medium.com/max/620/0*5Yco8CmA4zFxR6-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8" descr="https://www.pdx.edu/syndication/sites/www.pdx.edu.syndication/files/anatomy1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7974" y="2025415"/>
            <a:ext cx="80560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 goal with this presentation is to give you an initial kick. To realize that it isn’t impossible or just for the nerds. That you, as a prospect research professional, can write programs that make your job easier and have fun doing it. </a:t>
            </a:r>
          </a:p>
          <a:p>
            <a:endParaRPr lang="en-US" dirty="0"/>
          </a:p>
          <a:p>
            <a:r>
              <a:rPr lang="en-US" dirty="0" smtClean="0"/>
              <a:t>My goal isn’t to have everyone leave here a bona fide programmer. It is that you would leave here with the confidence to pick it up and learn something that you didn’t know the day before. It’s a commitment to a lifestyle that is never satisfied with what was learned or done the day before. Programming offers that opportunity.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3" name="AutoShape 2" descr="https://addons.cdn.mozilla.net/user-media/previews/full/29/29967.png?modified=1331218902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2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javascript.info/files/tutorial/browser/dom/sibling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102" y="1197379"/>
            <a:ext cx="5263255" cy="245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4" descr="https://cdn-images-1.medium.com/max/620/0*5Yco8CmA4zFxR6-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6" descr="https://cdn-images-1.medium.com/max/620/0*5Yco8CmA4zFxR6-Y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8" descr="https://www.pdx.edu/syndication/sites/www.pdx.edu.syndication/files/anatomy1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27252" b="36914"/>
          <a:stretch/>
        </p:blipFill>
        <p:spPr>
          <a:xfrm>
            <a:off x="155575" y="1028647"/>
            <a:ext cx="4729525" cy="8337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575" y="2117540"/>
            <a:ext cx="21873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Tree-like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 tag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&lt;div&gt;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Close tag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&lt;/div&gt;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Tree traversal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xpath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CSS Selectors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AutoShape 4" descr="https://www.w3.org/TR/DOM-Level-2-Core/images/table.gif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119" y="3984466"/>
            <a:ext cx="3547220" cy="197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7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Relevant Libraries</a:t>
            </a:r>
            <a:endParaRPr lang="en-US" dirty="0"/>
          </a:p>
        </p:txBody>
      </p:sp>
      <p:sp>
        <p:nvSpPr>
          <p:cNvPr id="12" name="AutoShape 4" descr="https://cdn-images-1.medium.com/max/620/0*5Yco8CmA4zFxR6-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6" descr="https://cdn-images-1.medium.com/max/620/0*5Yco8CmA4zFxR6-Y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8" descr="https://www.pdx.edu/syndication/sites/www.pdx.edu.syndication/files/anatomy1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12775" y="1775001"/>
            <a:ext cx="43267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Requests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Retrieves (and sends)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Example code: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r = </a:t>
            </a:r>
            <a:r>
              <a:rPr lang="en-US" dirty="0" err="1" smtClean="0"/>
              <a:t>requests.get</a:t>
            </a:r>
            <a:r>
              <a:rPr lang="en-US" dirty="0" smtClean="0"/>
              <a:t>(</a:t>
            </a:r>
            <a:r>
              <a:rPr lang="en-US" dirty="0" err="1" smtClean="0"/>
              <a:t>url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LXML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dirty="0"/>
              <a:t>HTML </a:t>
            </a:r>
            <a:r>
              <a:rPr lang="en-US" dirty="0" smtClean="0"/>
              <a:t>Parser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Example code: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from </a:t>
            </a:r>
            <a:r>
              <a:rPr lang="en-US" dirty="0" err="1" smtClean="0"/>
              <a:t>lxml</a:t>
            </a:r>
            <a:r>
              <a:rPr lang="en-US" dirty="0" smtClean="0"/>
              <a:t> import html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b = </a:t>
            </a:r>
            <a:r>
              <a:rPr lang="en-US" dirty="0" err="1" smtClean="0"/>
              <a:t>html.fromstring</a:t>
            </a:r>
            <a:r>
              <a:rPr lang="en-US" dirty="0" smtClean="0"/>
              <a:t>(</a:t>
            </a:r>
            <a:r>
              <a:rPr lang="en-US" dirty="0" err="1" smtClean="0"/>
              <a:t>r.content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Selenium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Controls browser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Example code: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from selenium import </a:t>
            </a:r>
            <a:r>
              <a:rPr lang="en-US" dirty="0" err="1" smtClean="0"/>
              <a:t>webdriver</a:t>
            </a:r>
            <a:endParaRPr lang="en-US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fx</a:t>
            </a:r>
            <a:r>
              <a:rPr lang="en-US" dirty="0" smtClean="0"/>
              <a:t> = </a:t>
            </a:r>
            <a:r>
              <a:rPr lang="en-US" dirty="0" err="1" smtClean="0"/>
              <a:t>webdriver.Firefox</a:t>
            </a:r>
            <a:r>
              <a:rPr lang="en-US" dirty="0" smtClean="0"/>
              <a:t>()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fx.get</a:t>
            </a:r>
            <a:r>
              <a:rPr lang="en-US" dirty="0" smtClean="0"/>
              <a:t>(</a:t>
            </a:r>
            <a:r>
              <a:rPr lang="en-US" dirty="0" err="1" smtClean="0"/>
              <a:t>url</a:t>
            </a:r>
            <a:r>
              <a:rPr lang="en-US" dirty="0" smtClean="0"/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39553" y="1775001"/>
            <a:ext cx="40251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BeautifulSoup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HTML Parser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Urllib3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Native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Retrieves (and sends) </a:t>
            </a:r>
            <a:r>
              <a:rPr lang="en-US" dirty="0" smtClean="0"/>
              <a:t>data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Scrapy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Web Scraping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Urlparse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Helps parse URLs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Feedparser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RSS Feed Parser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Newspaper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Article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Pattern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 bit of it 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54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97359"/>
            <a:ext cx="8153401" cy="4328803"/>
          </a:xfrm>
        </p:spPr>
        <p:txBody>
          <a:bodyPr/>
          <a:lstStyle/>
          <a:p>
            <a:r>
              <a:rPr lang="en-US" dirty="0" smtClean="0"/>
              <a:t>Email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Wingdings" panose="05000000000000000000" pitchFamily="2" charset="2"/>
                <a:hlinkClick r:id="rId2"/>
              </a:rPr>
              <a:t>john-connelly@northwestern.edu</a:t>
            </a: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err="1" smtClean="0">
                <a:sym typeface="Wingdings" panose="05000000000000000000" pitchFamily="2" charset="2"/>
              </a:rPr>
              <a:t>Github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dirty="0" smtClean="0">
                <a:sym typeface="Wingdings" panose="05000000000000000000" pitchFamily="2" charset="2"/>
                <a:hlinkClick r:id="rId3"/>
              </a:rPr>
              <a:t>https://github.com/johnconnelly75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What are projects you’d like to tinker </a:t>
            </a:r>
            <a:r>
              <a:rPr lang="en-US" dirty="0" smtClean="0">
                <a:sym typeface="Wingdings" panose="05000000000000000000" pitchFamily="2" charset="2"/>
              </a:rPr>
              <a:t>on </a:t>
            </a:r>
            <a:r>
              <a:rPr lang="en-US" dirty="0" smtClean="0">
                <a:sym typeface="Wingdings" panose="05000000000000000000" pitchFamily="2" charset="2"/>
              </a:rPr>
              <a:t>with python when you get back?</a:t>
            </a:r>
            <a:endParaRPr lang="en-US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2765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97359"/>
            <a:ext cx="8153401" cy="4328803"/>
          </a:xfrm>
        </p:spPr>
        <p:txBody>
          <a:bodyPr/>
          <a:lstStyle/>
          <a:p>
            <a:r>
              <a:rPr lang="en-US" dirty="0" smtClean="0"/>
              <a:t>Email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Wingdings" panose="05000000000000000000" pitchFamily="2" charset="2"/>
                <a:hlinkClick r:id="rId2"/>
              </a:rPr>
              <a:t>john-connelly@northwestern.edu</a:t>
            </a: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err="1" smtClean="0">
                <a:sym typeface="Wingdings" panose="05000000000000000000" pitchFamily="2" charset="2"/>
              </a:rPr>
              <a:t>Github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dirty="0" smtClean="0">
                <a:sym typeface="Wingdings" panose="05000000000000000000" pitchFamily="2" charset="2"/>
                <a:hlinkClick r:id="rId3"/>
              </a:rPr>
              <a:t>https://github.com/johnconnelly75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Favorite resources 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Automate the Boring Stuff &amp; Other Books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Google &amp; </a:t>
            </a:r>
            <a:r>
              <a:rPr lang="en-US" dirty="0" err="1" smtClean="0">
                <a:sym typeface="Wingdings" panose="05000000000000000000" pitchFamily="2" charset="2"/>
              </a:rPr>
              <a:t>StackOverflow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Python Documentation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YouTube</a:t>
            </a:r>
          </a:p>
          <a:p>
            <a:pPr lvl="2"/>
            <a:r>
              <a:rPr lang="en-US" dirty="0" err="1" smtClean="0">
                <a:sym typeface="Wingdings" panose="05000000000000000000" pitchFamily="2" charset="2"/>
                <a:hlinkClick r:id="rId4"/>
              </a:rPr>
              <a:t>Sentdex</a:t>
            </a:r>
            <a:r>
              <a:rPr lang="en-US" dirty="0" smtClean="0">
                <a:sym typeface="Wingdings" panose="05000000000000000000" pitchFamily="2" charset="2"/>
                <a:hlinkClick r:id="rId4"/>
              </a:rPr>
              <a:t> Channel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</a:p>
          <a:p>
            <a:pPr lvl="2"/>
            <a:r>
              <a:rPr lang="en-US" dirty="0" err="1" smtClean="0">
                <a:sym typeface="Wingdings" panose="05000000000000000000" pitchFamily="2" charset="2"/>
              </a:rPr>
              <a:t>PyCon</a:t>
            </a:r>
            <a:r>
              <a:rPr lang="en-US" dirty="0" smtClean="0">
                <a:sym typeface="Wingdings" panose="05000000000000000000" pitchFamily="2" charset="2"/>
              </a:rPr>
              <a:t> videos</a:t>
            </a:r>
          </a:p>
        </p:txBody>
      </p:sp>
    </p:spTree>
    <p:extLst>
      <p:ext uri="{BB962C8B-B14F-4D97-AF65-F5344CB8AC3E}">
        <p14:creationId xmlns:p14="http://schemas.microsoft.com/office/powerpoint/2010/main" val="303328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8987"/>
            <a:ext cx="4042064" cy="432880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Thank you for attending. Please remember to complete the online evaluation of this session in the mobile app by selecting the bar graph icon.</a:t>
            </a:r>
          </a:p>
          <a:p>
            <a:endParaRPr lang="en-US" dirty="0"/>
          </a:p>
        </p:txBody>
      </p:sp>
      <p:pic>
        <p:nvPicPr>
          <p:cNvPr id="1026" name="Picture 2" descr="C:\Users\kfischer\Desktop\APRA Ap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003" y="1082098"/>
            <a:ext cx="2736623" cy="487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4873337" y="3439392"/>
            <a:ext cx="3034146" cy="2281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801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49071"/>
            <a:ext cx="8229600" cy="2832454"/>
          </a:xfrm>
        </p:spPr>
        <p:txBody>
          <a:bodyPr/>
          <a:lstStyle/>
          <a:p>
            <a:r>
              <a:rPr lang="en-US" b="1" dirty="0"/>
              <a:t>Automate the Boring Stuff with Python - Practical Programming for Total Beginners </a:t>
            </a:r>
            <a:r>
              <a:rPr lang="en-US" dirty="0"/>
              <a:t>by Al </a:t>
            </a:r>
            <a:r>
              <a:rPr lang="en-US" dirty="0" err="1" smtClean="0"/>
              <a:t>Sweigart</a:t>
            </a:r>
            <a:endParaRPr lang="en-US" dirty="0" smtClean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automatetheboringstuff.com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AutoShape 2" descr="https://s4.postimg.org/5hreoszu5/0034aeab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855" y="2732502"/>
            <a:ext cx="2559460" cy="338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6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have a laptop, please follow along!</a:t>
            </a:r>
          </a:p>
          <a:p>
            <a:r>
              <a:rPr lang="en-US" dirty="0" smtClean="0"/>
              <a:t>Ask any question at any time</a:t>
            </a:r>
          </a:p>
          <a:p>
            <a:r>
              <a:rPr lang="en-US" dirty="0" smtClean="0"/>
              <a:t>Don’t be afraid</a:t>
            </a:r>
          </a:p>
          <a:p>
            <a:r>
              <a:rPr lang="en-US" dirty="0" smtClean="0"/>
              <a:t>Presenting from multiple venues</a:t>
            </a:r>
          </a:p>
          <a:p>
            <a:pPr lvl="1"/>
            <a:r>
              <a:rPr lang="en-US" dirty="0" err="1" smtClean="0"/>
              <a:t>Powerpoint</a:t>
            </a:r>
            <a:endParaRPr lang="en-US" dirty="0" smtClean="0"/>
          </a:p>
          <a:p>
            <a:pPr lvl="1"/>
            <a:r>
              <a:rPr lang="en-US" dirty="0" smtClean="0"/>
              <a:t>Web</a:t>
            </a:r>
          </a:p>
          <a:p>
            <a:pPr lvl="1"/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</a:p>
          <a:p>
            <a:pPr lvl="1"/>
            <a:r>
              <a:rPr lang="en-US" dirty="0" smtClean="0"/>
              <a:t>Desktop Apps</a:t>
            </a:r>
          </a:p>
          <a:p>
            <a:pPr lvl="1"/>
            <a:r>
              <a:rPr lang="en-US" dirty="0" smtClean="0"/>
              <a:t>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73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Anaconda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www.continuum.io/downloads</a:t>
            </a:r>
            <a:endParaRPr lang="en-US" dirty="0" smtClean="0"/>
          </a:p>
          <a:p>
            <a:pPr lvl="1"/>
            <a:r>
              <a:rPr lang="en-US" dirty="0" smtClean="0"/>
              <a:t>Anaconda is python, but allows you to download python with over 100 of the most popular packages.</a:t>
            </a:r>
          </a:p>
          <a:p>
            <a:pPr lvl="1"/>
            <a:r>
              <a:rPr lang="en-US" dirty="0" smtClean="0"/>
              <a:t>You don’t need admin privileges (usually)!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074" name="Picture 2" descr="http://mathalope.co.uk/wp-content/uploads/2015/05/opencv-python-anaconda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3"/>
          <a:stretch/>
        </p:blipFill>
        <p:spPr bwMode="auto">
          <a:xfrm>
            <a:off x="3395662" y="4211300"/>
            <a:ext cx="2352675" cy="191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77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&amp;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007"/>
            <a:ext cx="8229600" cy="340121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github.com/johnconnelly75/apra_2016</a:t>
            </a:r>
            <a:endParaRPr lang="en-US" dirty="0" smtClean="0"/>
          </a:p>
          <a:p>
            <a:r>
              <a:rPr lang="en-US" dirty="0" smtClean="0"/>
              <a:t>Find most of the files related to today’s talk</a:t>
            </a:r>
          </a:p>
          <a:p>
            <a:r>
              <a:rPr lang="en-US" dirty="0" smtClean="0"/>
              <a:t>Notebooks will also be uploaded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65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Tons of material (overwhelming)</a:t>
            </a:r>
          </a:p>
          <a:p>
            <a:r>
              <a:rPr lang="en-US" dirty="0"/>
              <a:t>Take a deep breath</a:t>
            </a:r>
          </a:p>
          <a:p>
            <a:r>
              <a:rPr lang="en-US" dirty="0"/>
              <a:t>Revisit the goal</a:t>
            </a:r>
          </a:p>
          <a:p>
            <a:r>
              <a:rPr lang="en-US" dirty="0"/>
              <a:t>It’s okay if you don’t fully understand it right now</a:t>
            </a:r>
          </a:p>
          <a:p>
            <a:r>
              <a:rPr lang="en-US" dirty="0"/>
              <a:t>It’s not for everyone, and that’s </a:t>
            </a:r>
            <a:r>
              <a:rPr lang="en-US" dirty="0" smtClean="0"/>
              <a:t>okay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5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4425</TotalTime>
  <Words>1453</Words>
  <Application>Microsoft Office PowerPoint</Application>
  <PresentationFormat>On-screen Show (4:3)</PresentationFormat>
  <Paragraphs>329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Wingdings</vt:lpstr>
      <vt:lpstr>Office Theme</vt:lpstr>
      <vt:lpstr>PowerPoint Presentation</vt:lpstr>
      <vt:lpstr>204: prspct.py</vt:lpstr>
      <vt:lpstr>John Connelly</vt:lpstr>
      <vt:lpstr>Goal</vt:lpstr>
      <vt:lpstr>Inspiration</vt:lpstr>
      <vt:lpstr>Session Setup</vt:lpstr>
      <vt:lpstr>Installing Python</vt:lpstr>
      <vt:lpstr>Setup &amp; Github</vt:lpstr>
      <vt:lpstr>Apology</vt:lpstr>
      <vt:lpstr>Programming via Python</vt:lpstr>
      <vt:lpstr>How to learn python</vt:lpstr>
      <vt:lpstr>Learning to ask questions</vt:lpstr>
      <vt:lpstr>Why python?</vt:lpstr>
      <vt:lpstr>Python vs. R</vt:lpstr>
      <vt:lpstr>Why should you care?</vt:lpstr>
      <vt:lpstr>Python and Prospect Identification</vt:lpstr>
      <vt:lpstr>Python and Prospect Identification</vt:lpstr>
      <vt:lpstr>Python and Prospect Identification</vt:lpstr>
      <vt:lpstr>Libraries</vt:lpstr>
      <vt:lpstr>Libraries</vt:lpstr>
      <vt:lpstr>Documentation</vt:lpstr>
      <vt:lpstr>Installing Libraries</vt:lpstr>
      <vt:lpstr>Python Environments</vt:lpstr>
      <vt:lpstr>PATH</vt:lpstr>
      <vt:lpstr>Running Python</vt:lpstr>
      <vt:lpstr>IDE</vt:lpstr>
      <vt:lpstr>Terminal Basics</vt:lpstr>
      <vt:lpstr>Naming Files</vt:lpstr>
      <vt:lpstr>Python Basics</vt:lpstr>
      <vt:lpstr>Variables &amp; Scope</vt:lpstr>
      <vt:lpstr>Functions</vt:lpstr>
      <vt:lpstr>Classes</vt:lpstr>
      <vt:lpstr>Project Examples</vt:lpstr>
      <vt:lpstr>Anatomy of a Web Scraper </vt:lpstr>
      <vt:lpstr>Getting Data from the Web</vt:lpstr>
      <vt:lpstr>Anatomy of a Web Scraper </vt:lpstr>
      <vt:lpstr>Anatomy of a Web Scraper </vt:lpstr>
      <vt:lpstr>Getting Data from the Web</vt:lpstr>
      <vt:lpstr>PowerPoint Presentation</vt:lpstr>
      <vt:lpstr>PowerPoint Presentation</vt:lpstr>
      <vt:lpstr>Relevant Libraries</vt:lpstr>
      <vt:lpstr>Q&amp;A</vt:lpstr>
      <vt:lpstr>Q&amp;A</vt:lpstr>
      <vt:lpstr>PowerPoint Presentation</vt:lpstr>
    </vt:vector>
  </TitlesOfParts>
  <Company>SmithBucklin Corp.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Trecien Schultz</dc:creator>
  <cp:lastModifiedBy>John Connelly</cp:lastModifiedBy>
  <cp:revision>62</cp:revision>
  <dcterms:created xsi:type="dcterms:W3CDTF">2016-02-01T18:10:06Z</dcterms:created>
  <dcterms:modified xsi:type="dcterms:W3CDTF">2016-07-28T03:38:12Z</dcterms:modified>
</cp:coreProperties>
</file>